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5" r:id="rId10"/>
    <p:sldId id="264" r:id="rId11"/>
    <p:sldId id="261" r:id="rId12"/>
    <p:sldId id="266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9C0EC8-2382-464D-A23B-F9BD56F2D778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90FDD9-163C-4777-B266-181C4DA6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8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4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7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2890-77C6-464E-AFF5-5744F782C5C1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A8BC-C97E-46A5-9211-7C7EA69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effectLst/>
              </a:rPr>
              <a:t>Ch</a:t>
            </a:r>
            <a:r>
              <a:rPr lang="en-US" b="1" dirty="0" smtClean="0">
                <a:effectLst/>
              </a:rPr>
              <a:t> 9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Joints- </a:t>
            </a:r>
            <a:r>
              <a:rPr lang="en-US" b="1" dirty="0">
                <a:effectLst/>
              </a:rPr>
              <a:t>Articulations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-between bones, cartilage and bones, or teeth and bones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943350" cy="473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Intervertebral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98" y="722283"/>
            <a:ext cx="7886700" cy="4351338"/>
          </a:xfrm>
        </p:spPr>
        <p:txBody>
          <a:bodyPr/>
          <a:lstStyle/>
          <a:p>
            <a:r>
              <a:rPr lang="en-US" dirty="0" smtClean="0"/>
              <a:t>Separate vertebrae, pads of fibrocartilage</a:t>
            </a:r>
          </a:p>
          <a:p>
            <a:r>
              <a:rPr lang="en-US" dirty="0" smtClean="0"/>
              <a:t>Not found b/w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or at sacrum or coccyx</a:t>
            </a:r>
          </a:p>
          <a:p>
            <a:endParaRPr lang="en-US" dirty="0"/>
          </a:p>
          <a:p>
            <a:r>
              <a:rPr lang="en-US" dirty="0" smtClean="0"/>
              <a:t>Slipped disc- nucleus </a:t>
            </a:r>
            <a:r>
              <a:rPr lang="en-US" dirty="0" err="1" smtClean="0"/>
              <a:t>pulposus</a:t>
            </a:r>
            <a:r>
              <a:rPr lang="en-US" dirty="0" smtClean="0"/>
              <a:t> distort the annulus </a:t>
            </a:r>
            <a:r>
              <a:rPr lang="en-US" dirty="0" err="1" smtClean="0"/>
              <a:t>fibrosus</a:t>
            </a:r>
            <a:r>
              <a:rPr lang="en-US" dirty="0" smtClean="0"/>
              <a:t>, forcing it into vertebral canal</a:t>
            </a:r>
          </a:p>
          <a:p>
            <a:r>
              <a:rPr lang="en-US" dirty="0" smtClean="0"/>
              <a:t>Herniated disc- nucleus </a:t>
            </a:r>
            <a:r>
              <a:rPr lang="en-US" dirty="0" err="1" smtClean="0"/>
              <a:t>pulposus</a:t>
            </a:r>
            <a:r>
              <a:rPr lang="en-US" dirty="0" smtClean="0"/>
              <a:t> breaks through the annulus </a:t>
            </a:r>
            <a:r>
              <a:rPr lang="en-US" dirty="0" err="1" smtClean="0"/>
              <a:t>fibrosus</a:t>
            </a:r>
            <a:r>
              <a:rPr lang="en-US" dirty="0" smtClean="0"/>
              <a:t>, distorts/compresses sensory nerves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3319"/>
            <a:ext cx="7016496" cy="35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6027"/>
            <a:ext cx="7886700" cy="3206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Parts of a synovial </a:t>
            </a:r>
            <a:r>
              <a:rPr lang="en-US" b="1" dirty="0" smtClean="0"/>
              <a:t>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7" y="1371600"/>
            <a:ext cx="3991456" cy="5196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chemeClr val="accent1"/>
                </a:solidFill>
              </a:rPr>
              <a:t>Articular Cartilage- </a:t>
            </a:r>
            <a:r>
              <a:rPr lang="en-US" dirty="0"/>
              <a:t>covers the ends of the bones, resists wear, minimizes friction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>
                <a:solidFill>
                  <a:schemeClr val="accent1"/>
                </a:solidFill>
              </a:rPr>
              <a:t>Joint capsule- </a:t>
            </a:r>
            <a:r>
              <a:rPr lang="en-US" dirty="0"/>
              <a:t>holds bones together</a:t>
            </a:r>
          </a:p>
          <a:p>
            <a:pPr marL="0" indent="0">
              <a:buNone/>
            </a:pPr>
            <a:r>
              <a:rPr lang="en-US" dirty="0"/>
              <a:t>	-lined by synovial membrane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>
                <a:solidFill>
                  <a:schemeClr val="accent1"/>
                </a:solidFill>
              </a:rPr>
              <a:t>Joint cavity- </a:t>
            </a:r>
            <a:r>
              <a:rPr lang="en-US" dirty="0"/>
              <a:t>filled with synovial fluid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>
                <a:solidFill>
                  <a:schemeClr val="accent1"/>
                </a:solidFill>
              </a:rPr>
              <a:t>Ligaments-</a:t>
            </a:r>
            <a:r>
              <a:rPr lang="en-US" dirty="0"/>
              <a:t> reinforce the capsule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53" y="685800"/>
            <a:ext cx="5081947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7114032" cy="6583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74" y="289560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MCL-medial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644" y="3657600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LCL- lateral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1200150" cy="473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45" y="533400"/>
            <a:ext cx="8915400" cy="2743200"/>
          </a:xfrm>
        </p:spPr>
        <p:txBody>
          <a:bodyPr/>
          <a:lstStyle/>
          <a:p>
            <a:r>
              <a:rPr lang="en-US" sz="2000" dirty="0" smtClean="0"/>
              <a:t>Rheumatism</a:t>
            </a:r>
          </a:p>
          <a:p>
            <a:pPr lvl="1"/>
            <a:r>
              <a:rPr lang="en-US" sz="2000" dirty="0" smtClean="0"/>
              <a:t>A pain and stiffness of skeletal and muscular systems</a:t>
            </a:r>
          </a:p>
          <a:p>
            <a:pPr lvl="1"/>
            <a:r>
              <a:rPr lang="en-US" sz="2000" dirty="0" smtClean="0"/>
              <a:t>Several major forms</a:t>
            </a:r>
          </a:p>
          <a:p>
            <a:endParaRPr lang="en-US" sz="2000" dirty="0" smtClean="0"/>
          </a:p>
          <a:p>
            <a:r>
              <a:rPr lang="en-US" sz="2000" dirty="0" smtClean="0"/>
              <a:t>Arthritis</a:t>
            </a:r>
          </a:p>
          <a:p>
            <a:pPr lvl="1"/>
            <a:r>
              <a:rPr lang="en-US" sz="2000" dirty="0" smtClean="0"/>
              <a:t>All forms of rheumatism that damage articular cartilages of synovial joints</a:t>
            </a:r>
          </a:p>
          <a:p>
            <a:pPr lvl="1"/>
            <a:r>
              <a:rPr lang="en-US" sz="2000" dirty="0" smtClean="0"/>
              <a:t>Damage results from: Infection, Injury to joint, Metabolic problems, Severe physical stresses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19453"/>
              </p:ext>
            </p:extLst>
          </p:nvPr>
        </p:nvGraphicFramePr>
        <p:xfrm>
          <a:off x="260445" y="3276600"/>
          <a:ext cx="8686800" cy="3444625"/>
        </p:xfrm>
        <a:graphic>
          <a:graphicData uri="http://schemas.openxmlformats.org/drawingml/2006/table">
            <a:tbl>
              <a:tblPr firstRow="1" bandRow="1"/>
              <a:tblGrid>
                <a:gridCol w="2303738"/>
                <a:gridCol w="6383062"/>
              </a:tblGrid>
              <a:tr h="870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Osteoarthritis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Caused by: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wear &amp; tear of joint surfaces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Genetic factors affecting collagen formation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Generally affects people 60 or older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Rheumatoid arthritis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Inflammatory condition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Caused by: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20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Infection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20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Allergy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20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Autoimmune disease: body attacks own tissues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Gouty arthritis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Buildup of uric acid crystals in synovial fluid interferes w/ joint movement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Caused by: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Gout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Calcification of joints in people over 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197" y="304800"/>
            <a:ext cx="8216153" cy="1054250"/>
          </a:xfrm>
        </p:spPr>
        <p:txBody>
          <a:bodyPr/>
          <a:lstStyle/>
          <a:p>
            <a:r>
              <a:rPr lang="en-US" b="1" dirty="0"/>
              <a:t>Functional </a:t>
            </a:r>
            <a:r>
              <a:rPr lang="en-US" b="1" dirty="0" smtClean="0"/>
              <a:t>Classification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1. Immovable / </a:t>
            </a:r>
            <a:r>
              <a:rPr lang="en-US" sz="3200" dirty="0" err="1"/>
              <a:t>synarthrotic</a:t>
            </a:r>
            <a:endParaRPr lang="en-US" sz="3200" dirty="0"/>
          </a:p>
          <a:p>
            <a:r>
              <a:rPr lang="en-US" sz="3200" dirty="0"/>
              <a:t>2. Slightly movable / </a:t>
            </a:r>
            <a:r>
              <a:rPr lang="en-US" sz="3200" dirty="0" err="1"/>
              <a:t>amphiarthrotic</a:t>
            </a:r>
            <a:endParaRPr lang="en-US" sz="3200" dirty="0"/>
          </a:p>
          <a:p>
            <a:r>
              <a:rPr lang="en-US" sz="3200" dirty="0"/>
              <a:t>3. Freely movable / </a:t>
            </a:r>
            <a:r>
              <a:rPr lang="en-US" sz="3200" dirty="0" err="1"/>
              <a:t>diarthrotic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70156"/>
            <a:ext cx="8063753" cy="1054250"/>
          </a:xfrm>
        </p:spPr>
        <p:txBody>
          <a:bodyPr/>
          <a:lstStyle/>
          <a:p>
            <a:r>
              <a:rPr lang="en-US" b="1" dirty="0"/>
              <a:t>Structural </a:t>
            </a:r>
            <a:r>
              <a:rPr lang="en-US" b="1" dirty="0" smtClean="0"/>
              <a:t>Classification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8382000" cy="42286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sz="3100" b="1" dirty="0">
                <a:solidFill>
                  <a:schemeClr val="accent1"/>
                </a:solidFill>
              </a:rPr>
              <a:t>Fibrous</a:t>
            </a:r>
            <a:r>
              <a:rPr lang="en-US" dirty="0">
                <a:solidFill>
                  <a:schemeClr val="accent1"/>
                </a:solidFill>
              </a:rPr>
              <a:t> –</a:t>
            </a:r>
            <a:r>
              <a:rPr lang="en-US" dirty="0"/>
              <a:t> many collagenous fibers</a:t>
            </a:r>
          </a:p>
          <a:p>
            <a:pPr marL="0" indent="0">
              <a:buNone/>
            </a:pPr>
            <a:r>
              <a:rPr lang="en-US" b="1" dirty="0"/>
              <a:t>	-lie between bones that are in close contact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b="1" dirty="0" err="1"/>
              <a:t>Syndesmoses</a:t>
            </a:r>
            <a:r>
              <a:rPr lang="en-US" dirty="0"/>
              <a:t>- ligament can be twisted, </a:t>
            </a:r>
            <a:r>
              <a:rPr lang="en-US" dirty="0" err="1"/>
              <a:t>amphiarthrotic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ex: distal ends of tibia &amp; fibula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b="1" dirty="0"/>
              <a:t>Suture</a:t>
            </a:r>
            <a:r>
              <a:rPr lang="en-US" dirty="0"/>
              <a:t>- between flat bones, </a:t>
            </a:r>
            <a:r>
              <a:rPr lang="en-US" dirty="0" err="1"/>
              <a:t>synarthrotic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ex: skull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b="1" dirty="0" err="1"/>
              <a:t>Gomphoses</a:t>
            </a:r>
            <a:r>
              <a:rPr lang="en-US" dirty="0"/>
              <a:t>- cone-shaped bony process meets bony </a:t>
            </a:r>
            <a:r>
              <a:rPr lang="en-US" dirty="0" smtClean="0"/>
              <a:t>socket, </a:t>
            </a:r>
            <a:r>
              <a:rPr lang="en-US" dirty="0" err="1" smtClean="0"/>
              <a:t>synarthrotic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ex: root of tooth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50710" cy="1054250"/>
          </a:xfrm>
        </p:spPr>
        <p:txBody>
          <a:bodyPr/>
          <a:lstStyle/>
          <a:p>
            <a:r>
              <a:rPr lang="en-US" b="1" dirty="0"/>
              <a:t>Structural Classification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sz="2800" b="1" dirty="0">
                <a:solidFill>
                  <a:schemeClr val="accent1"/>
                </a:solidFill>
              </a:rPr>
              <a:t>Cartilaginous</a:t>
            </a:r>
            <a:r>
              <a:rPr lang="en-US" sz="2800" dirty="0">
                <a:solidFill>
                  <a:schemeClr val="accent1"/>
                </a:solidFill>
              </a:rPr>
              <a:t>-</a:t>
            </a:r>
            <a:r>
              <a:rPr lang="en-US" dirty="0"/>
              <a:t> cartilage connects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b="1" dirty="0" err="1"/>
              <a:t>Synchondroses</a:t>
            </a:r>
            <a:r>
              <a:rPr lang="en-US" dirty="0"/>
              <a:t>- hyaline or costal cartilage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ex</a:t>
            </a:r>
            <a:r>
              <a:rPr lang="en-US" dirty="0"/>
              <a:t>: </a:t>
            </a:r>
            <a:r>
              <a:rPr lang="en-US" dirty="0" smtClean="0"/>
              <a:t>b/w 1</a:t>
            </a:r>
            <a:r>
              <a:rPr lang="en-US" baseline="30000" dirty="0" smtClean="0"/>
              <a:t>st</a:t>
            </a:r>
            <a:r>
              <a:rPr lang="en-US" dirty="0" smtClean="0"/>
              <a:t> ribs &amp; sternum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epiphyseal </a:t>
            </a:r>
            <a:r>
              <a:rPr lang="en-US" dirty="0"/>
              <a:t>disk – no movement </a:t>
            </a:r>
            <a:r>
              <a:rPr lang="en-US" dirty="0" smtClean="0"/>
              <a:t>after </a:t>
            </a:r>
            <a:r>
              <a:rPr lang="en-US" dirty="0"/>
              <a:t>age </a:t>
            </a:r>
            <a:r>
              <a:rPr lang="en-US" dirty="0" smtClean="0"/>
              <a:t>25 					(</a:t>
            </a:r>
            <a:r>
              <a:rPr lang="en-US" dirty="0" err="1"/>
              <a:t>synarthrotic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b="1" dirty="0"/>
              <a:t>Symphysis</a:t>
            </a:r>
            <a:r>
              <a:rPr lang="en-US" dirty="0"/>
              <a:t>- broad flat disk of fibrocartilage, </a:t>
            </a:r>
            <a:r>
              <a:rPr lang="en-US" dirty="0" err="1" smtClean="0"/>
              <a:t>amphiarthrotic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ex</a:t>
            </a:r>
            <a:r>
              <a:rPr lang="en-US" dirty="0"/>
              <a:t>: pubic </a:t>
            </a:r>
            <a:r>
              <a:rPr lang="en-US" dirty="0" err="1"/>
              <a:t>symphysis</a:t>
            </a:r>
            <a:r>
              <a:rPr lang="en-US" dirty="0"/>
              <a:t>, intervertebral disks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381000"/>
            <a:ext cx="8915400" cy="6248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/>
              <a:t>3. </a:t>
            </a:r>
            <a:r>
              <a:rPr lang="en-US" sz="4000" b="1" dirty="0">
                <a:solidFill>
                  <a:schemeClr val="accent1"/>
                </a:solidFill>
              </a:rPr>
              <a:t>Synovial</a:t>
            </a:r>
            <a:r>
              <a:rPr lang="en-US" sz="4000" dirty="0">
                <a:solidFill>
                  <a:schemeClr val="accent1"/>
                </a:solidFill>
              </a:rPr>
              <a:t>-</a:t>
            </a:r>
            <a:r>
              <a:rPr lang="en-US" sz="4000" dirty="0"/>
              <a:t> </a:t>
            </a:r>
            <a:r>
              <a:rPr lang="en-US" sz="2900" dirty="0"/>
              <a:t>allow free movements	</a:t>
            </a:r>
            <a:r>
              <a:rPr lang="en-US" sz="2900" dirty="0">
                <a:solidFill>
                  <a:schemeClr val="accent1"/>
                </a:solidFill>
              </a:rPr>
              <a:t>*</a:t>
            </a:r>
            <a:r>
              <a:rPr lang="en-US" sz="2900" dirty="0"/>
              <a:t>most joints fit this classification</a:t>
            </a:r>
          </a:p>
          <a:p>
            <a:pPr marL="0" indent="0">
              <a:buNone/>
            </a:pPr>
            <a:r>
              <a:rPr lang="en-US" sz="2900" dirty="0"/>
              <a:t> </a:t>
            </a:r>
          </a:p>
          <a:p>
            <a:pPr marL="0" indent="0">
              <a:buNone/>
            </a:pPr>
            <a:r>
              <a:rPr lang="en-US" sz="2900" dirty="0"/>
              <a:t>	Examples:</a:t>
            </a:r>
          </a:p>
          <a:p>
            <a:pPr marL="0" indent="0">
              <a:buNone/>
            </a:pPr>
            <a:r>
              <a:rPr lang="en-US" sz="2900" dirty="0"/>
              <a:t>	a. </a:t>
            </a:r>
            <a:r>
              <a:rPr lang="en-US" sz="2900" b="1" dirty="0">
                <a:solidFill>
                  <a:schemeClr val="tx2"/>
                </a:solidFill>
              </a:rPr>
              <a:t>Ball &amp; Socket</a:t>
            </a:r>
            <a:r>
              <a:rPr lang="en-US" sz="2900" dirty="0">
                <a:solidFill>
                  <a:schemeClr val="tx2"/>
                </a:solidFill>
              </a:rPr>
              <a:t>- </a:t>
            </a:r>
            <a:r>
              <a:rPr lang="en-US" sz="2900" dirty="0"/>
              <a:t>movement in all </a:t>
            </a:r>
            <a:r>
              <a:rPr lang="en-US" sz="2900" dirty="0" smtClean="0"/>
              <a:t>planes</a:t>
            </a:r>
            <a:r>
              <a:rPr lang="en-US" sz="2900" dirty="0"/>
              <a:t>	ex: hip, shoulder</a:t>
            </a:r>
          </a:p>
          <a:p>
            <a:pPr marL="0" indent="0">
              <a:buNone/>
            </a:pPr>
            <a:r>
              <a:rPr lang="en-US" sz="2900" dirty="0"/>
              <a:t> </a:t>
            </a:r>
          </a:p>
          <a:p>
            <a:pPr marL="0" indent="0">
              <a:buNone/>
            </a:pPr>
            <a:r>
              <a:rPr lang="en-US" sz="2900" dirty="0"/>
              <a:t>	b. </a:t>
            </a:r>
            <a:r>
              <a:rPr lang="en-US" sz="2900" b="1" dirty="0" err="1">
                <a:solidFill>
                  <a:schemeClr val="tx2"/>
                </a:solidFill>
              </a:rPr>
              <a:t>Condyloid</a:t>
            </a:r>
            <a:r>
              <a:rPr lang="en-US" sz="2900" dirty="0">
                <a:solidFill>
                  <a:schemeClr val="tx2"/>
                </a:solidFill>
              </a:rPr>
              <a:t>-</a:t>
            </a:r>
            <a:r>
              <a:rPr lang="en-US" sz="2900" dirty="0"/>
              <a:t> condyle of one bone fits into cavity of another</a:t>
            </a:r>
          </a:p>
          <a:p>
            <a:pPr marL="0" indent="0">
              <a:buNone/>
            </a:pPr>
            <a:r>
              <a:rPr lang="en-US" sz="2900" dirty="0"/>
              <a:t>		</a:t>
            </a:r>
            <a:r>
              <a:rPr lang="en-US" sz="2900" dirty="0" smtClean="0"/>
              <a:t>ex</a:t>
            </a:r>
            <a:r>
              <a:rPr lang="en-US" sz="2900" dirty="0"/>
              <a:t>: metacarpals into phalanges</a:t>
            </a:r>
          </a:p>
          <a:p>
            <a:pPr marL="0" indent="0">
              <a:buNone/>
            </a:pPr>
            <a:r>
              <a:rPr lang="en-US" sz="2900" dirty="0"/>
              <a:t> </a:t>
            </a:r>
          </a:p>
          <a:p>
            <a:pPr marL="0" indent="0">
              <a:buNone/>
            </a:pPr>
            <a:r>
              <a:rPr lang="en-US" sz="2900" dirty="0"/>
              <a:t>	c. </a:t>
            </a:r>
            <a:r>
              <a:rPr lang="en-US" sz="2900" b="1" dirty="0">
                <a:solidFill>
                  <a:schemeClr val="tx2"/>
                </a:solidFill>
              </a:rPr>
              <a:t>Gliding/Planar</a:t>
            </a:r>
            <a:r>
              <a:rPr lang="en-US" sz="2900" dirty="0">
                <a:solidFill>
                  <a:schemeClr val="tx2"/>
                </a:solidFill>
              </a:rPr>
              <a:t>-</a:t>
            </a:r>
            <a:r>
              <a:rPr lang="en-US" sz="2900" dirty="0"/>
              <a:t> back and forth motion, nearly </a:t>
            </a:r>
            <a:r>
              <a:rPr lang="en-US" sz="2900" dirty="0" smtClean="0"/>
              <a:t>flat    </a:t>
            </a:r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	ex</a:t>
            </a:r>
            <a:r>
              <a:rPr lang="en-US" sz="2900" dirty="0"/>
              <a:t>: wrist and ankle</a:t>
            </a:r>
          </a:p>
          <a:p>
            <a:pPr marL="0" indent="0">
              <a:buNone/>
            </a:pPr>
            <a:r>
              <a:rPr lang="en-US" sz="2900" dirty="0"/>
              <a:t> </a:t>
            </a:r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d</a:t>
            </a:r>
            <a:r>
              <a:rPr lang="en-US" sz="2900" dirty="0"/>
              <a:t>.</a:t>
            </a:r>
            <a:r>
              <a:rPr lang="en-US" sz="2900" dirty="0">
                <a:solidFill>
                  <a:schemeClr val="tx2"/>
                </a:solidFill>
              </a:rPr>
              <a:t> </a:t>
            </a:r>
            <a:r>
              <a:rPr lang="en-US" sz="2900" b="1" dirty="0">
                <a:solidFill>
                  <a:schemeClr val="tx2"/>
                </a:solidFill>
              </a:rPr>
              <a:t>Hinge</a:t>
            </a:r>
            <a:r>
              <a:rPr lang="en-US" sz="2900" dirty="0">
                <a:solidFill>
                  <a:schemeClr val="tx2"/>
                </a:solidFill>
              </a:rPr>
              <a:t>- </a:t>
            </a:r>
            <a:r>
              <a:rPr lang="en-US" sz="2900" dirty="0"/>
              <a:t>convex surface of one bone fits into the concave surface of </a:t>
            </a:r>
            <a:r>
              <a:rPr lang="en-US" sz="2900" dirty="0" smtClean="0"/>
              <a:t>		another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			ex: elbow and knee</a:t>
            </a:r>
          </a:p>
          <a:p>
            <a:pPr marL="0" indent="0">
              <a:buNone/>
            </a:pPr>
            <a:r>
              <a:rPr lang="en-US" sz="2900" dirty="0"/>
              <a:t>	</a:t>
            </a:r>
          </a:p>
          <a:p>
            <a:pPr marL="0" indent="0">
              <a:buNone/>
            </a:pPr>
            <a:r>
              <a:rPr lang="en-US" sz="2900" dirty="0" smtClean="0"/>
              <a:t>	e</a:t>
            </a:r>
            <a:r>
              <a:rPr lang="en-US" sz="2900" dirty="0"/>
              <a:t>. </a:t>
            </a:r>
            <a:r>
              <a:rPr lang="en-US" sz="2900" b="1" dirty="0" smtClean="0">
                <a:solidFill>
                  <a:schemeClr val="tx2"/>
                </a:solidFill>
              </a:rPr>
              <a:t>Pivot</a:t>
            </a:r>
            <a:r>
              <a:rPr lang="en-US" sz="2900" dirty="0" smtClean="0">
                <a:solidFill>
                  <a:schemeClr val="tx2"/>
                </a:solidFill>
              </a:rPr>
              <a:t>-</a:t>
            </a:r>
            <a:r>
              <a:rPr lang="en-US" sz="2900" dirty="0"/>
              <a:t>	ex: head side to side, between radius and ulna</a:t>
            </a:r>
          </a:p>
          <a:p>
            <a:pPr marL="0" indent="0">
              <a:buNone/>
            </a:pPr>
            <a:r>
              <a:rPr lang="en-US" sz="2900" dirty="0"/>
              <a:t> </a:t>
            </a:r>
          </a:p>
          <a:p>
            <a:pPr marL="0" indent="0">
              <a:buNone/>
            </a:pPr>
            <a:r>
              <a:rPr lang="en-US" sz="2900" dirty="0"/>
              <a:t>	f. </a:t>
            </a:r>
            <a:r>
              <a:rPr lang="en-US" sz="2900" b="1" dirty="0">
                <a:solidFill>
                  <a:schemeClr val="tx2"/>
                </a:solidFill>
              </a:rPr>
              <a:t>Saddle</a:t>
            </a:r>
            <a:r>
              <a:rPr lang="en-US" sz="2900" dirty="0">
                <a:solidFill>
                  <a:schemeClr val="tx2"/>
                </a:solidFill>
              </a:rPr>
              <a:t>-</a:t>
            </a:r>
            <a:r>
              <a:rPr lang="en-US" sz="2900" dirty="0"/>
              <a:t> between bones that fit together</a:t>
            </a:r>
          </a:p>
          <a:p>
            <a:pPr marL="0" indent="0">
              <a:buNone/>
            </a:pPr>
            <a:r>
              <a:rPr lang="en-US" sz="2900" dirty="0"/>
              <a:t>			ex: carpals and metacarpals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3790950" cy="320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Accessory Structures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09600"/>
            <a:ext cx="8362950" cy="6096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u="sng" dirty="0" smtClean="0"/>
              <a:t>Ligaments- </a:t>
            </a:r>
            <a:r>
              <a:rPr lang="en-US" sz="5000" dirty="0" smtClean="0"/>
              <a:t>bone to bone, Support, strengthen and reinforce joints</a:t>
            </a:r>
          </a:p>
          <a:p>
            <a:pPr marL="0" indent="0">
              <a:buNone/>
            </a:pPr>
            <a:endParaRPr lang="en-US" sz="5000" u="sng" dirty="0" smtClean="0"/>
          </a:p>
          <a:p>
            <a:pPr marL="0" indent="0">
              <a:buNone/>
            </a:pPr>
            <a:r>
              <a:rPr lang="en-US" sz="5000" u="sng" dirty="0" smtClean="0"/>
              <a:t>Tendons</a:t>
            </a:r>
            <a:r>
              <a:rPr lang="en-US" sz="5000" dirty="0" smtClean="0"/>
              <a:t>- muscle to bone, Helps support joint</a:t>
            </a:r>
          </a:p>
          <a:p>
            <a:pPr marL="0" indent="0">
              <a:buNone/>
            </a:pPr>
            <a:endParaRPr lang="en-US" sz="5000" u="sng" dirty="0" smtClean="0"/>
          </a:p>
          <a:p>
            <a:pPr marL="0" indent="0">
              <a:buNone/>
            </a:pPr>
            <a:r>
              <a:rPr lang="en-US" sz="5000" u="sng" dirty="0" err="1" smtClean="0"/>
              <a:t>Bursae</a:t>
            </a:r>
            <a:r>
              <a:rPr lang="en-US" sz="5000" dirty="0" smtClean="0"/>
              <a:t>- synovial fluid </a:t>
            </a:r>
            <a:r>
              <a:rPr lang="en-US" sz="5000" dirty="0"/>
              <a:t>filled sacs, provide </a:t>
            </a:r>
            <a:r>
              <a:rPr lang="en-US" sz="5000" dirty="0" smtClean="0"/>
              <a:t>cushion where tendons/ligaments rub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u="sng" dirty="0" smtClean="0"/>
              <a:t>Bursitis</a:t>
            </a:r>
          </a:p>
          <a:p>
            <a:pPr marL="0" indent="0">
              <a:buNone/>
            </a:pPr>
            <a:r>
              <a:rPr lang="en-US" sz="5000" dirty="0" smtClean="0"/>
              <a:t>	-when </a:t>
            </a:r>
            <a:r>
              <a:rPr lang="en-US" sz="5000" dirty="0" err="1" smtClean="0"/>
              <a:t>bursae</a:t>
            </a:r>
            <a:r>
              <a:rPr lang="en-US" sz="5000" dirty="0" smtClean="0"/>
              <a:t> become inflamed whenever tendon/ligaments move</a:t>
            </a:r>
          </a:p>
          <a:p>
            <a:pPr marL="0" indent="0">
              <a:buNone/>
            </a:pPr>
            <a:r>
              <a:rPr lang="en-US" sz="5000" dirty="0" smtClean="0"/>
              <a:t>	-can be associated with repetitive motion or pressure to joint area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u="sng" dirty="0" smtClean="0"/>
              <a:t>Bunion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-over the base of the great toe from friction, tight shoes</a:t>
            </a:r>
            <a:endParaRPr lang="en-US" sz="2000" dirty="0" smtClean="0"/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sz="5000" dirty="0"/>
              <a:t> </a:t>
            </a:r>
            <a:r>
              <a:rPr lang="en-US" sz="5000" u="sng" dirty="0" smtClean="0"/>
              <a:t>Menisci</a:t>
            </a:r>
            <a:r>
              <a:rPr lang="en-US" sz="5000" dirty="0" smtClean="0"/>
              <a:t>- </a:t>
            </a:r>
            <a:r>
              <a:rPr lang="en-US" sz="5000" dirty="0"/>
              <a:t>disks of fibrocartilage that divide joint into two </a:t>
            </a:r>
            <a:r>
              <a:rPr lang="en-US" sz="5000" dirty="0" smtClean="0"/>
              <a:t>compartments, articular discs, allow variations in shapes of bones at joint</a:t>
            </a:r>
            <a:endParaRPr lang="en-US" sz="5000" dirty="0"/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sz="5000" u="sng" dirty="0" smtClean="0"/>
              <a:t>Fat pads </a:t>
            </a:r>
            <a:r>
              <a:rPr lang="en-US" sz="5000" dirty="0" smtClean="0"/>
              <a:t>- protects articular cartilage, packing material (filler) when bones move</a:t>
            </a:r>
          </a:p>
        </p:txBody>
      </p:sp>
    </p:spTree>
    <p:extLst>
      <p:ext uri="{BB962C8B-B14F-4D97-AF65-F5344CB8AC3E}">
        <p14:creationId xmlns:p14="http://schemas.microsoft.com/office/powerpoint/2010/main" val="24984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96"/>
            <a:ext cx="7055908" cy="68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4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injury = limiting range of motion/stabilizing joint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40" y="1371600"/>
            <a:ext cx="78867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Factors responsible for limiting ROM: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Collagen fibers (joint capsule, ligaments)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Shape of articulating surfaces and menisci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Other bones, muscles, or fat pads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Tendons of articulating bones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movement occurs beyond ROM = damage</a:t>
            </a:r>
          </a:p>
          <a:p>
            <a:r>
              <a:rPr lang="en-US" dirty="0" smtClean="0"/>
              <a:t>Sprain</a:t>
            </a:r>
          </a:p>
          <a:p>
            <a:pPr lvl="1"/>
            <a:r>
              <a:rPr lang="en-US" dirty="0" smtClean="0"/>
              <a:t>ligaments with some torn collagen fibers</a:t>
            </a:r>
          </a:p>
          <a:p>
            <a:pPr lvl="1"/>
            <a:r>
              <a:rPr lang="en-US" dirty="0" smtClean="0"/>
              <a:t>Ligament as a whole survives and joint is not damaged</a:t>
            </a:r>
          </a:p>
          <a:p>
            <a:r>
              <a:rPr lang="en-US" dirty="0" smtClean="0"/>
              <a:t>Dislocation (luxation)</a:t>
            </a:r>
          </a:p>
          <a:p>
            <a:pPr lvl="1"/>
            <a:r>
              <a:rPr lang="en-US" dirty="0" smtClean="0"/>
              <a:t>Articulating surfaces forced out of position</a:t>
            </a:r>
          </a:p>
          <a:p>
            <a:pPr lvl="1"/>
            <a:r>
              <a:rPr lang="en-US" dirty="0" smtClean="0"/>
              <a:t>Damages articular cartilage, ligaments, joint capsule</a:t>
            </a:r>
          </a:p>
          <a:p>
            <a:pPr lvl="2"/>
            <a:r>
              <a:rPr lang="en-US" dirty="0" smtClean="0"/>
              <a:t>Affects nutrient distribution &amp; shock absorption</a:t>
            </a:r>
          </a:p>
          <a:p>
            <a:r>
              <a:rPr lang="en-US" dirty="0" smtClean="0"/>
              <a:t>Subluxation: partial dislocation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9-3 Joint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chart from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370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Times New Roman</vt:lpstr>
      <vt:lpstr>Office Theme</vt:lpstr>
      <vt:lpstr>Ch 9 Joints- Articulations </vt:lpstr>
      <vt:lpstr>Functional Classification</vt:lpstr>
      <vt:lpstr>Structural Classification</vt:lpstr>
      <vt:lpstr>Structural Classification</vt:lpstr>
      <vt:lpstr>PowerPoint Presentation</vt:lpstr>
      <vt:lpstr>Accessory Structures</vt:lpstr>
      <vt:lpstr>PowerPoint Presentation</vt:lpstr>
      <vt:lpstr>Preventing injury = limiting range of motion/stabilizing joint </vt:lpstr>
      <vt:lpstr>9-3 Joint Movement</vt:lpstr>
      <vt:lpstr>Intervertebral Discs</vt:lpstr>
      <vt:lpstr>Parts of a synovial joint</vt:lpstr>
      <vt:lpstr>PowerPoint Presentation</vt:lpstr>
      <vt:lpstr>Aging</vt:lpstr>
    </vt:vector>
  </TitlesOfParts>
  <Company>Virden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Joints- Articulations</dc:title>
  <dc:creator>Ada Range</dc:creator>
  <cp:lastModifiedBy>Tim Orisek</cp:lastModifiedBy>
  <cp:revision>15</cp:revision>
  <cp:lastPrinted>2014-09-25T16:59:19Z</cp:lastPrinted>
  <dcterms:created xsi:type="dcterms:W3CDTF">2011-10-27T20:54:09Z</dcterms:created>
  <dcterms:modified xsi:type="dcterms:W3CDTF">2015-10-08T18:24:41Z</dcterms:modified>
</cp:coreProperties>
</file>